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57" r:id="rId4"/>
    <p:sldId id="258" r:id="rId5"/>
    <p:sldId id="278" r:id="rId6"/>
    <p:sldId id="281" r:id="rId7"/>
    <p:sldId id="260" r:id="rId8"/>
    <p:sldId id="271" r:id="rId9"/>
    <p:sldId id="277" r:id="rId10"/>
    <p:sldId id="274" r:id="rId11"/>
  </p:sldIdLst>
  <p:sldSz cx="6858000" cy="9144000" type="screen4x3"/>
  <p:notesSz cx="9866313" cy="6735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9" autoAdjust="0"/>
    <p:restoredTop sz="97633" autoAdjust="0"/>
  </p:normalViewPr>
  <p:slideViewPr>
    <p:cSldViewPr>
      <p:cViewPr varScale="1">
        <p:scale>
          <a:sx n="52" d="100"/>
          <a:sy n="52" d="100"/>
        </p:scale>
        <p:origin x="-214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04ACB1E-9F4D-4C31-85C8-F883040B89F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064C5EFC-4B46-4282-9698-E9112232FF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33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14610A37-4748-4B81-99BD-75F4438C36C6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6213" y="504825"/>
            <a:ext cx="18938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tr-TR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18A9D605-CBC1-4E00-A121-42301DDAC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7335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2105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53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57638" y="500063"/>
            <a:ext cx="1878012" cy="25050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720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5365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53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536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53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9E2-783E-4DB7-BC0C-C246B3C997B2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492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2C2C-B2D1-4290-B3E7-D6D1F3F02384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11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E68D-A906-4421-AF48-493D0442E4A0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764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568F-9BC4-4AD4-880B-B45AC15B6B80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594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974-F46E-413D-9B8D-AE4B8BD8219F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06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A0D2-6469-43DE-A6F3-208F14555FBF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975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A7D4-B784-4C06-A6DF-A87B36BE157C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16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C14C-9727-49B3-8F0C-A3B8BFDA6613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822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6D33-5D29-4E5F-B99E-A1611031DAD3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43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E7DA-CD74-4F61-AE20-22776184EAC0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3823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BF8C-9C15-4C42-A359-0FDF1EE28AE7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38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4D80-F4C0-42F2-A727-F3C9529975EA}" type="datetime1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97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576" y="2051721"/>
            <a:ext cx="5343246" cy="1384995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Обязательное социальное медицинское страхование в Республике Казахстан</a:t>
            </a:r>
            <a:endParaRPr lang="tr-TR" sz="28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8730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8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2" y="7740352"/>
            <a:ext cx="1007051" cy="144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0929" y="8450561"/>
            <a:ext cx="1688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kern="0" dirty="0">
                <a:latin typeface="Century Gothic" pitchFamily="34" charset="0"/>
              </a:rPr>
              <a:t>Астана, 2016 год</a:t>
            </a:r>
            <a:endParaRPr lang="tr-TR" sz="1400" dirty="0"/>
          </a:p>
        </p:txBody>
      </p:sp>
      <p:pic>
        <p:nvPicPr>
          <p:cNvPr id="13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0469"/>
          <a:stretch>
            <a:fillRect/>
          </a:stretch>
        </p:blipFill>
        <p:spPr bwMode="auto">
          <a:xfrm>
            <a:off x="1151577" y="260697"/>
            <a:ext cx="558403" cy="6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30778" y="337543"/>
            <a:ext cx="549473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Министерство здравоохранения и социального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развития РК</a:t>
            </a:r>
          </a:p>
        </p:txBody>
      </p:sp>
      <p:pic>
        <p:nvPicPr>
          <p:cNvPr id="1026" name="Picture 2" descr="C:\Users\torekhan_t\Desktop\6-3-Insurance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1576" y="3908400"/>
            <a:ext cx="5546310" cy="36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822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5535234" y="2"/>
            <a:ext cx="1322766" cy="91439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Century Gothic" pitchFamily="34" charset="0"/>
            </a:endParaRPr>
          </a:p>
          <a:p>
            <a:pPr algn="ctr"/>
            <a:endParaRPr lang="tr-TR" sz="16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756230" y="7237414"/>
            <a:ext cx="972109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77631" y="8530169"/>
            <a:ext cx="984019" cy="486833"/>
          </a:xfrm>
        </p:spPr>
        <p:txBody>
          <a:bodyPr/>
          <a:lstStyle/>
          <a:p>
            <a:fld id="{65840C0B-A2B9-476C-8CE5-55CFCAFA0476}" type="slidenum">
              <a:rPr lang="ru-RU" smtClean="0">
                <a:solidFill>
                  <a:schemeClr val="tx1"/>
                </a:solidFill>
                <a:latin typeface="Century Gothic" pitchFamily="34" charset="0"/>
              </a:rPr>
              <a:pPr/>
              <a:t>10</a:t>
            </a:fld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639" y="1979712"/>
            <a:ext cx="5238583" cy="30162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Century Gothic" pitchFamily="34" charset="0"/>
                <a:cs typeface="Arial" pitchFamily="34" charset="0"/>
              </a:rPr>
              <a:t>По </a:t>
            </a:r>
            <a:r>
              <a:rPr lang="ru-RU" dirty="0">
                <a:latin typeface="Century Gothic" pitchFamily="34" charset="0"/>
                <a:cs typeface="Arial" pitchFamily="34" charset="0"/>
              </a:rPr>
              <a:t>всем интересующим вопросам обращаться по </a:t>
            </a:r>
            <a:r>
              <a:rPr lang="ru-RU" dirty="0" smtClean="0">
                <a:latin typeface="Century Gothic" pitchFamily="34" charset="0"/>
                <a:cs typeface="Arial" pitchFamily="34" charset="0"/>
              </a:rPr>
              <a:t>телефону:</a:t>
            </a:r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8 800 080 8887</a:t>
            </a: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653" y="8341553"/>
            <a:ext cx="52419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Материал подготовлен в соответствии с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Законом Республики Казахстан</a:t>
            </a:r>
          </a:p>
          <a:p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«Об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обязательном социальном медицинском страховании»</a:t>
            </a:r>
          </a:p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от 16 ноября 2015 года № 405-V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ЗРК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4292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684" y="25152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sz="2000" b="1" dirty="0">
                <a:latin typeface="Century Gothic" pitchFamily="34" charset="0"/>
              </a:rPr>
              <a:t>Что такое ОСМС</a:t>
            </a:r>
            <a:r>
              <a:rPr lang="ru-RU" sz="2000" b="1" dirty="0" smtClean="0">
                <a:latin typeface="Century Gothic" pitchFamily="34" charset="0"/>
              </a:rPr>
              <a:t>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357" y="692836"/>
            <a:ext cx="6014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latin typeface="Century Gothic" pitchFamily="34" charset="0"/>
              </a:rPr>
              <a:t>Система обязательного социального медицинского страхования (ОСМС) – это государственная система социальной защиты интересов в сфере охраны здоровья </a:t>
            </a:r>
            <a:r>
              <a:rPr lang="ru-RU" sz="1400" dirty="0" smtClean="0">
                <a:latin typeface="Century Gothic" pitchFamily="34" charset="0"/>
              </a:rPr>
              <a:t>населения.</a:t>
            </a:r>
            <a:endParaRPr lang="ru-RU" sz="1400" dirty="0">
              <a:latin typeface="Century Gothic" pitchFamily="34" charset="0"/>
            </a:endParaRPr>
          </a:p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ОСМС </a:t>
            </a:r>
            <a:r>
              <a:rPr lang="ru-RU" sz="1400" dirty="0">
                <a:latin typeface="Century Gothic" pitchFamily="34" charset="0"/>
              </a:rPr>
              <a:t>обеспечивает участникам системы предоставление своевременной, доступной, качественной медицинской и лекарственной </a:t>
            </a:r>
            <a:r>
              <a:rPr lang="ru-RU" sz="1400" dirty="0" smtClean="0">
                <a:latin typeface="Century Gothic" pitchFamily="34" charset="0"/>
              </a:rPr>
              <a:t>помощи</a:t>
            </a:r>
            <a:r>
              <a:rPr lang="ru-RU" sz="1400" dirty="0">
                <a:latin typeface="Century Gothic" pitchFamily="34" charset="0"/>
              </a:rPr>
              <a:t>.</a:t>
            </a:r>
            <a:endParaRPr lang="ru-RU" b="1" kern="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" name="Прямоугольник 15"/>
          <p:cNvSpPr/>
          <p:nvPr/>
        </p:nvSpPr>
        <p:spPr>
          <a:xfrm>
            <a:off x="520503" y="266163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2. </a:t>
            </a:r>
            <a:r>
              <a:rPr lang="ru-RU" altLang="ru-RU" sz="2000" b="1" dirty="0">
                <a:latin typeface="Century Gothic" pitchFamily="34" charset="0"/>
              </a:rPr>
              <a:t>В чем необходимость внедрения ОСМС?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9357" y="3127365"/>
            <a:ext cx="6014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 мире происходят изменения, связанные с ростом неинфекционных заболеваний, внедрением новых медицинских технологий и увеличением численности пожилого населения, которые приводят к увеличению расходов на здравоохранение.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 международной практике внедрение ОСМС отвечает вышеуказанным вызовам и обеспечивает финансовую устойчивость системы здравоохранения.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Существующая система здравоохранения Казахстана должна быть готова к таким вызовам и своевременно реагировать на происходящие изменения. 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Большинство стран ОЭСР выбрали ОСМС, которая позволяет перераспределять средства от менее нуждающихся к более нуждающимся.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Такой подход требует распределения ответственности между государством, работодателем и гражданами за охрану здоровья. 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Внедрение ОСМС позволяет обеспечить принципы универсальности, социальной справедливости и солидарности.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82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026" y="2928399"/>
            <a:ext cx="6181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4.</a:t>
            </a:r>
            <a:r>
              <a:rPr lang="ru-RU" sz="2000" kern="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ru-RU" sz="2000" b="1" dirty="0">
                <a:latin typeface="Century Gothic" pitchFamily="34" charset="0"/>
              </a:rPr>
              <a:t>Как работает система ОСМС? </a:t>
            </a:r>
            <a:r>
              <a:rPr lang="ru-RU" sz="2000" kern="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2379" y="3385607"/>
            <a:ext cx="58927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ОСМС основано на солидарной ответственности государства, работодателя и каждого человека: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государство</a:t>
            </a:r>
            <a:r>
              <a:rPr lang="ru-RU" sz="1400" dirty="0">
                <a:latin typeface="Century Gothic" pitchFamily="34" charset="0"/>
              </a:rPr>
              <a:t> будет осуществлять взносы за экономически неактивное население </a:t>
            </a:r>
            <a:r>
              <a:rPr lang="ru-RU" sz="1200" i="1" dirty="0">
                <a:latin typeface="Century Gothic" pitchFamily="34" charset="0"/>
              </a:rPr>
              <a:t>(за социально-незащищенные слои населения: 4% (с 01.07.17 г.)  от СМЗ-2 года, 5% (с 2018 г.), 6% (с 2023 г.), 7% (с 2024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работодатели</a:t>
            </a:r>
            <a:r>
              <a:rPr lang="ru-RU" sz="1400" dirty="0">
                <a:latin typeface="Century Gothic" pitchFamily="34" charset="0"/>
              </a:rPr>
              <a:t> – за наемных работников </a:t>
            </a:r>
            <a:r>
              <a:rPr lang="ru-RU" sz="1200" i="1" dirty="0">
                <a:latin typeface="Century Gothic" pitchFamily="34" charset="0"/>
              </a:rPr>
              <a:t>(с 2% (2017 г.) от дохода до 5% (2020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работники</a:t>
            </a:r>
            <a:r>
              <a:rPr lang="ru-RU" sz="1400" dirty="0">
                <a:latin typeface="Century Gothic" pitchFamily="34" charset="0"/>
              </a:rPr>
              <a:t> </a:t>
            </a:r>
            <a:r>
              <a:rPr lang="ru-RU" sz="1200" i="1" dirty="0">
                <a:latin typeface="Century Gothic" pitchFamily="34" charset="0"/>
              </a:rPr>
              <a:t>(1% (2019 г.) от дохода, 2% (2020 г.) 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и самозанятые граждане</a:t>
            </a:r>
            <a:r>
              <a:rPr lang="ru-RU" sz="1400" dirty="0">
                <a:latin typeface="Century Gothic" pitchFamily="34" charset="0"/>
              </a:rPr>
              <a:t>, зарегистрированные в налоговых органах – за себя </a:t>
            </a:r>
            <a:r>
              <a:rPr lang="ru-RU" sz="1200" i="1" dirty="0">
                <a:latin typeface="Century Gothic" pitchFamily="34" charset="0"/>
              </a:rPr>
              <a:t>(2% от дохода (с 2017 г.), 3% (с 2018 г.), 5% (с 2019 г.), 7% (с 2020 г</a:t>
            </a:r>
            <a:r>
              <a:rPr lang="ru-RU" sz="1200" i="1" dirty="0" smtClean="0">
                <a:latin typeface="Century Gothic" pitchFamily="34" charset="0"/>
              </a:rPr>
              <a:t>.).</a:t>
            </a:r>
            <a:endParaRPr lang="ru-RU" sz="1050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379" y="179512"/>
            <a:ext cx="6161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3. </a:t>
            </a:r>
            <a:r>
              <a:rPr lang="ru-RU" sz="2000" b="1" dirty="0">
                <a:latin typeface="Century Gothic" pitchFamily="34" charset="0"/>
              </a:rPr>
              <a:t>Какая система здравоохранения будет </a:t>
            </a:r>
            <a:r>
              <a:rPr lang="ru-RU" sz="2000" b="1" dirty="0" smtClean="0">
                <a:latin typeface="Century Gothic" pitchFamily="34" charset="0"/>
              </a:rPr>
              <a:t>              в </a:t>
            </a:r>
            <a:r>
              <a:rPr lang="ru-RU" sz="2000" b="1" dirty="0">
                <a:latin typeface="Century Gothic" pitchFamily="34" charset="0"/>
              </a:rPr>
              <a:t>Казахстане с 2017 года? </a:t>
            </a:r>
            <a:endParaRPr lang="ru-RU" sz="14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380" y="1121621"/>
            <a:ext cx="5995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В Казахстане будет смешанная система, когда  государство будет обеспечивать всех граждан гарантированным объемом бесплатной медицинской помощью (ГОБМП), независимо от того, уплачивались ли взносы. </a:t>
            </a:r>
            <a:r>
              <a:rPr lang="ru-RU" sz="1400" dirty="0" smtClean="0">
                <a:latin typeface="Century Gothic" pitchFamily="34" charset="0"/>
              </a:rPr>
              <a:t>Плюс, </a:t>
            </a:r>
            <a:r>
              <a:rPr lang="ru-RU" sz="1400" dirty="0">
                <a:latin typeface="Century Gothic" pitchFamily="34" charset="0"/>
              </a:rPr>
              <a:t>будет действовать система обязательного социального медицинского страхования (ОСМС) и добровольное медицинское </a:t>
            </a:r>
            <a:r>
              <a:rPr lang="ru-RU" sz="1400" dirty="0" smtClean="0">
                <a:latin typeface="Century Gothic" pitchFamily="34" charset="0"/>
              </a:rPr>
              <a:t>страхование.</a:t>
            </a:r>
            <a:endParaRPr lang="ru-RU" sz="14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547026" y="627735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5. </a:t>
            </a:r>
            <a:r>
              <a:rPr lang="ru-RU" sz="2000" b="1" dirty="0">
                <a:latin typeface="Century Gothic" pitchFamily="34" charset="0"/>
              </a:rPr>
              <a:t>Что такое </a:t>
            </a:r>
            <a:r>
              <a:rPr lang="ru-RU" sz="2000" b="1" dirty="0" smtClean="0">
                <a:latin typeface="Century Gothic" pitchFamily="34" charset="0"/>
              </a:rPr>
              <a:t>ФСМС? 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379" y="6804248"/>
            <a:ext cx="5892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latin typeface="Century Gothic" pitchFamily="34" charset="0"/>
              </a:rPr>
              <a:t>Фонд социального медицинского страхования (ФСМС) - </a:t>
            </a:r>
            <a:r>
              <a:rPr lang="ru-RU" sz="1400" kern="0" dirty="0">
                <a:latin typeface="Century Gothic" pitchFamily="34" charset="0"/>
              </a:rPr>
              <a:t>это некоммерческая организация, которая осуществляет сбор отчислений и взносов, закуп и оплату услуг субъектов здравоохранения, оказывающих медицинскую </a:t>
            </a:r>
            <a:r>
              <a:rPr lang="ru-RU" sz="1400" kern="0" dirty="0" smtClean="0">
                <a:latin typeface="Century Gothic" pitchFamily="34" charset="0"/>
              </a:rPr>
              <a:t>помощь в </a:t>
            </a:r>
            <a:r>
              <a:rPr lang="ru-RU" sz="1400" kern="0" dirty="0">
                <a:latin typeface="Century Gothic" pitchFamily="34" charset="0"/>
              </a:rPr>
              <a:t>объемах и условиях, предусмотренных договором закупа медицинских </a:t>
            </a:r>
            <a:r>
              <a:rPr lang="ru-RU" sz="1400" kern="0" dirty="0" smtClean="0">
                <a:latin typeface="Century Gothic" pitchFamily="34" charset="0"/>
              </a:rPr>
              <a:t>услуг.</a:t>
            </a:r>
            <a:endParaRPr lang="ru-RU" sz="14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82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130714" y="8625452"/>
            <a:ext cx="1600200" cy="486833"/>
          </a:xfrm>
        </p:spPr>
        <p:txBody>
          <a:bodyPr/>
          <a:lstStyle/>
          <a:p>
            <a:fld id="{2AA186FF-7FF5-44EB-B25D-079C17B53075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598501" y="251520"/>
            <a:ext cx="593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6. </a:t>
            </a:r>
            <a:r>
              <a:rPr lang="ru-RU" sz="2000" b="1" dirty="0" smtClean="0">
                <a:latin typeface="Century Gothic" pitchFamily="34" charset="0"/>
              </a:rPr>
              <a:t>Как узнать «застрахован» ли гражданин? </a:t>
            </a:r>
            <a:endParaRPr lang="ru-RU" sz="12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560" y="759352"/>
            <a:ext cx="600057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defRPr/>
            </a:pPr>
            <a:r>
              <a:rPr lang="ru-RU" sz="1400" dirty="0" smtClean="0">
                <a:latin typeface="Century Gothic" pitchFamily="34" charset="0"/>
              </a:rPr>
              <a:t>Чтобы </a:t>
            </a:r>
            <a:r>
              <a:rPr lang="ru-RU" sz="1400" dirty="0">
                <a:latin typeface="Century Gothic" pitchFamily="34" charset="0"/>
              </a:rPr>
              <a:t>выяснить имеет ли человек медицинскую страховку, работникам медицинской организации будет достаточно внести его ИИН в единую электронную базу данных. 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ru-RU" sz="1400" dirty="0">
                <a:latin typeface="Century Gothic" pitchFamily="34" charset="0"/>
              </a:rPr>
              <a:t>Если отчисления производятся, то обратившийся имеет право воспользоваться всем спектром услуг, предоставляемых страховкой.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236" y="2495962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7. </a:t>
            </a:r>
            <a:r>
              <a:rPr lang="ru-RU" sz="2000" b="1" dirty="0">
                <a:latin typeface="Century Gothic" pitchFamily="34" charset="0"/>
              </a:rPr>
              <a:t>Как стать участником системы ОСМС </a:t>
            </a:r>
            <a:r>
              <a:rPr lang="ru-RU" sz="2000" b="1" dirty="0" err="1">
                <a:latin typeface="Century Gothic" pitchFamily="34" charset="0"/>
              </a:rPr>
              <a:t>самозанятым</a:t>
            </a:r>
            <a:r>
              <a:rPr lang="ru-RU" sz="2000" b="1" dirty="0">
                <a:latin typeface="Century Gothic" pitchFamily="34" charset="0"/>
              </a:rPr>
              <a:t> и безработным гражданам?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2177" y="3340760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>
                <a:latin typeface="Century Gothic" pitchFamily="34" charset="0"/>
              </a:rPr>
              <a:t>Индивидуальным предпринимателям следует  зарегистрироваться в местных налоговых органах.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В </a:t>
            </a:r>
            <a:r>
              <a:rPr lang="ru-RU" sz="1400" dirty="0">
                <a:latin typeface="Century Gothic" pitchFamily="34" charset="0"/>
              </a:rPr>
              <a:t>случае отсутствия работы, необходимо пройти регистрацию в органах занятости и получить статус безработного.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За </a:t>
            </a:r>
            <a:r>
              <a:rPr lang="ru-RU" sz="1400" dirty="0">
                <a:latin typeface="Century Gothic" pitchFamily="34" charset="0"/>
              </a:rPr>
              <a:t>граждан, зарегистрированных в качестве безработных взносы осуществляет </a:t>
            </a:r>
            <a:r>
              <a:rPr lang="ru-RU" sz="1400" dirty="0" smtClean="0">
                <a:latin typeface="Century Gothic" pitchFamily="34" charset="0"/>
              </a:rPr>
              <a:t>государство.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4560" y="5260538"/>
            <a:ext cx="61332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8. </a:t>
            </a:r>
            <a:r>
              <a:rPr lang="ru-RU" sz="2000" b="1" dirty="0">
                <a:latin typeface="Century Gothic" pitchFamily="34" charset="0"/>
              </a:rPr>
              <a:t>Какие виды услуг в рамках гарантированного государством объема </a:t>
            </a:r>
            <a:r>
              <a:rPr lang="ru-RU" sz="2000" b="1" dirty="0" smtClean="0">
                <a:latin typeface="Century Gothic" pitchFamily="34" charset="0"/>
              </a:rPr>
              <a:t>бесплатной медицинской </a:t>
            </a:r>
            <a:r>
              <a:rPr lang="ru-RU" sz="2000" b="1" dirty="0">
                <a:latin typeface="Century Gothic" pitchFamily="34" charset="0"/>
              </a:rPr>
              <a:t>помощи </a:t>
            </a:r>
            <a:r>
              <a:rPr lang="ru-RU" sz="2000" b="1" dirty="0" smtClean="0">
                <a:latin typeface="Century Gothic" pitchFamily="34" charset="0"/>
              </a:rPr>
              <a:t>                           в </a:t>
            </a:r>
            <a:r>
              <a:rPr lang="ru-RU" sz="2000" b="1" dirty="0">
                <a:latin typeface="Century Gothic" pitchFamily="34" charset="0"/>
              </a:rPr>
              <a:t>системе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499" y="6583977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скорая помощь и санитарная авиация;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социально значимых заболеваниях 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экстренных случаях;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профилактические </a:t>
            </a:r>
            <a:r>
              <a:rPr lang="ru-RU" sz="1400" dirty="0" smtClean="0">
                <a:latin typeface="Century Gothic" pitchFamily="34" charset="0"/>
              </a:rPr>
              <a:t>прививки</a:t>
            </a:r>
          </a:p>
          <a:p>
            <a:endParaRPr lang="ru-RU" sz="900" dirty="0">
              <a:latin typeface="Century Gothic" pitchFamily="34" charset="0"/>
            </a:endParaRPr>
          </a:p>
          <a:p>
            <a:r>
              <a:rPr lang="ru-RU" sz="1400" b="1" u="sng" dirty="0" smtClean="0">
                <a:latin typeface="Century Gothic" pitchFamily="34" charset="0"/>
              </a:rPr>
              <a:t>Этот </a:t>
            </a:r>
            <a:r>
              <a:rPr lang="ru-RU" sz="1400" b="1" u="sng" dirty="0">
                <a:latin typeface="Century Gothic" pitchFamily="34" charset="0"/>
              </a:rPr>
              <a:t>пакет будет доступен всем гражданам Казахстана.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038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4" name="Прямоугольник 13"/>
          <p:cNvSpPr/>
          <p:nvPr/>
        </p:nvSpPr>
        <p:spPr>
          <a:xfrm>
            <a:off x="548680" y="2489442"/>
            <a:ext cx="6165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10. </a:t>
            </a:r>
            <a:r>
              <a:rPr lang="ru-RU" sz="2000" b="1" dirty="0">
                <a:latin typeface="Century Gothic" pitchFamily="34" charset="0"/>
              </a:rPr>
              <a:t>За кого платит государство взносы в ФСМС? </a:t>
            </a:r>
            <a:endParaRPr lang="tr-TR" sz="20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80" y="3134321"/>
            <a:ext cx="6247219" cy="57708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Согласно закону «Об ОСМС» освобождаются от уплаты взносов в </a:t>
            </a:r>
            <a:r>
              <a:rPr lang="ru-RU" sz="1400" dirty="0" smtClean="0">
                <a:latin typeface="Century Gothic" pitchFamily="34" charset="0"/>
              </a:rPr>
              <a:t>фонд: </a:t>
            </a:r>
            <a:endParaRPr lang="ru-RU" sz="1400" dirty="0">
              <a:latin typeface="Century Gothic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д</a:t>
            </a:r>
            <a:r>
              <a:rPr lang="ru-RU" sz="1400" dirty="0" smtClean="0">
                <a:latin typeface="Century Gothic" pitchFamily="34" charset="0"/>
              </a:rPr>
              <a:t>ети;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 smtClean="0">
                <a:latin typeface="Century Gothic" pitchFamily="34" charset="0"/>
              </a:rPr>
              <a:t>многодетные </a:t>
            </a:r>
            <a:r>
              <a:rPr lang="ru-RU" sz="1400" dirty="0">
                <a:latin typeface="Century Gothic" pitchFamily="34" charset="0"/>
              </a:rPr>
              <a:t>матери;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участники и инвалиды ВОВ;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инвалиды;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зарегистрированные в качестве безработных;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и воспитывающиеся в </a:t>
            </a:r>
            <a:r>
              <a:rPr lang="ru-RU" sz="1400" dirty="0" err="1">
                <a:latin typeface="Century Gothic" pitchFamily="34" charset="0"/>
              </a:rPr>
              <a:t>интернатных</a:t>
            </a:r>
            <a:r>
              <a:rPr lang="ru-RU" sz="1400" dirty="0">
                <a:latin typeface="Century Gothic" pitchFamily="34" charset="0"/>
              </a:rPr>
              <a:t> организациях;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по очной форме обучения;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находящиеся в отпусках в связи с рождением, усыновлением (удочерением) ребенка;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неработающие беременные женщины, а также неработающие лица, фактически воспитывающие ребенка до достижения </a:t>
            </a:r>
            <a:r>
              <a:rPr lang="ru-RU" sz="1400" dirty="0" smtClean="0">
                <a:latin typeface="Century Gothic" pitchFamily="34" charset="0"/>
              </a:rPr>
              <a:t>их </a:t>
            </a:r>
            <a:r>
              <a:rPr lang="ru-RU" sz="1400" dirty="0">
                <a:latin typeface="Century Gothic" pitchFamily="34" charset="0"/>
              </a:rPr>
              <a:t>возраста трех лет;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пенсионеры;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военнослужащие;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специальных государственных органов;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правоохранительных органов;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отбывающие наказание по приговору суда в учреждениях уголовно-исполнительной системы;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содержащиеся в изоляторах временного содержания и следственных изоляторах</a:t>
            </a:r>
            <a:r>
              <a:rPr lang="ru-RU" sz="1400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Государство перечисляет взносы за 12 категорий, за исключением пунктов 11, 12, 13). Эти </a:t>
            </a:r>
            <a:r>
              <a:rPr lang="ru-RU" sz="1200" dirty="0">
                <a:latin typeface="Century Gothic" panose="020B0502020202020204" pitchFamily="34" charset="0"/>
              </a:rPr>
              <a:t>категории граждан будут продолжать получать обслуживание в учреждениях ведомственной сети</a:t>
            </a:r>
            <a:r>
              <a:rPr lang="ru-RU" sz="1200" dirty="0" smtClean="0">
                <a:latin typeface="Century Gothic" panose="020B0502020202020204" pitchFamily="34" charset="0"/>
              </a:rPr>
              <a:t>.</a:t>
            </a:r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  <a:endParaRPr lang="ru-RU" sz="1100" dirty="0"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810" y="201866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9. </a:t>
            </a:r>
            <a:r>
              <a:rPr lang="ru-RU" sz="2000" b="1" dirty="0">
                <a:latin typeface="Century Gothic" pitchFamily="34" charset="0"/>
              </a:rPr>
              <a:t>Какие виды услуг может получить участник системы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94" y="837097"/>
            <a:ext cx="616754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амбулаторно-поликлиническая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стационарная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err="1">
                <a:latin typeface="Century Gothic" pitchFamily="34" charset="0"/>
              </a:rPr>
              <a:t>стационарозамещающая</a:t>
            </a:r>
            <a:r>
              <a:rPr lang="ru-RU" sz="1400" dirty="0">
                <a:latin typeface="Century Gothic" pitchFamily="34" charset="0"/>
              </a:rPr>
              <a:t>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высокотехнологичные </a:t>
            </a:r>
            <a:r>
              <a:rPr lang="ru-RU" sz="1400" dirty="0">
                <a:latin typeface="Century Gothic" pitchFamily="34" charset="0"/>
              </a:rPr>
              <a:t>медицинские услуги. </a:t>
            </a:r>
          </a:p>
          <a:p>
            <a:pPr algn="just"/>
            <a:r>
              <a:rPr lang="ru-RU" sz="1400" dirty="0" smtClean="0">
                <a:latin typeface="Century Gothic" pitchFamily="34" charset="0"/>
              </a:rPr>
              <a:t>Предполагается </a:t>
            </a:r>
            <a:r>
              <a:rPr lang="ru-RU" sz="1400" dirty="0">
                <a:latin typeface="Century Gothic" pitchFamily="34" charset="0"/>
              </a:rPr>
              <a:t>обеспечение </a:t>
            </a:r>
            <a:r>
              <a:rPr lang="ru-RU" sz="1400" dirty="0" smtClean="0">
                <a:latin typeface="Century Gothic" pitchFamily="34" charset="0"/>
              </a:rPr>
              <a:t>населения лекарственными </a:t>
            </a:r>
            <a:r>
              <a:rPr lang="ru-RU" sz="1400" dirty="0">
                <a:latin typeface="Century Gothic" pitchFamily="34" charset="0"/>
              </a:rPr>
              <a:t>средствами при оказании амбулаторно-поликлинической, стационарной и стационарозамещающей помощи.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532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466987" y="36205"/>
            <a:ext cx="618814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11. </a:t>
            </a:r>
            <a:r>
              <a:rPr lang="ru-RU" sz="2000" b="1" dirty="0" smtClean="0">
                <a:latin typeface="Century Gothic" pitchFamily="34" charset="0"/>
              </a:rPr>
              <a:t>Как осуществляется сбор отчислений и взносов в ФСМС?</a:t>
            </a:r>
            <a:endParaRPr lang="ru-RU" sz="2000" b="1" dirty="0">
              <a:latin typeface="Century Gothic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08720" y="932223"/>
            <a:ext cx="5040560" cy="3567769"/>
            <a:chOff x="980728" y="1115616"/>
            <a:chExt cx="5112568" cy="4231846"/>
          </a:xfrm>
        </p:grpSpPr>
        <p:cxnSp>
          <p:nvCxnSpPr>
            <p:cNvPr id="13" name="Прямая со стрелкой 12"/>
            <p:cNvCxnSpPr>
              <a:stCxn id="24" idx="2"/>
            </p:cNvCxnSpPr>
            <p:nvPr/>
          </p:nvCxnSpPr>
          <p:spPr>
            <a:xfrm>
              <a:off x="3377711" y="4160523"/>
              <a:ext cx="0" cy="32421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4003093" y="1115616"/>
              <a:ext cx="2090203" cy="63355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Работники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Работодатели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Самозанятые </a:t>
              </a:r>
              <a:endParaRPr lang="ru-RU" sz="12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80729" y="1121971"/>
              <a:ext cx="2174712" cy="62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Государство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003093" y="2088460"/>
              <a:ext cx="209020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второго уровня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980728" y="2088460"/>
              <a:ext cx="217471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Казначейство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МФ РК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390328" y="3239159"/>
              <a:ext cx="1974767" cy="9213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Терминал Госкорпорации (ГЦВП)</a:t>
              </a:r>
              <a:endParaRPr lang="ru-RU" sz="10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391156" y="4484738"/>
              <a:ext cx="1974767" cy="8627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ИС ФСМС</a:t>
              </a: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H="1">
              <a:off x="5048193" y="1749171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7" idx="2"/>
            </p:cNvCxnSpPr>
            <p:nvPr/>
          </p:nvCxnSpPr>
          <p:spPr>
            <a:xfrm>
              <a:off x="2068084" y="2727729"/>
              <a:ext cx="901706" cy="471782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3786865" y="2741434"/>
              <a:ext cx="1022142" cy="47461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1988840" y="1748526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бъект 2"/>
          <p:cNvSpPr txBox="1">
            <a:spLocks/>
          </p:cNvSpPr>
          <p:nvPr/>
        </p:nvSpPr>
        <p:spPr bwMode="auto">
          <a:xfrm>
            <a:off x="466987" y="4617121"/>
            <a:ext cx="6186877" cy="413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ФСМС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будет аккумулировать взносы и отчисления со стороны работников и работодателей, а также целевые трансферты для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ГОБМП.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В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соответствии с уже действующей в Казахстане практикой предлагается контроль за поступлениями в ФСМС закрепить за Комитетом государственных доходов – такой подход применяется во многих странах  с обязательной системой общественного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страхования.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Это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также позволит сохранить уже выстроенную и работающую систему без создания дублирующей сети сбора взносов – меньшие административные расходы и большая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эффективность.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Госкорпорация как автономная организация будет вести персонифицированный учет всех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поступлений.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Обмен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информацией между системами Комитета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госдоходов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и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Госкорпорацией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с предоставлением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необходимых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сведений будет осуществляться на ежедневной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основе.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654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620688" y="302417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12. </a:t>
            </a:r>
            <a:r>
              <a:rPr lang="ru-RU" sz="2000" b="1" dirty="0">
                <a:latin typeface="Century Gothic" pitchFamily="34" charset="0"/>
              </a:rPr>
              <a:t>Как будет осуществляться оценка качества медицинских услуг в условиях ОСМС?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4951" y="1371183"/>
            <a:ext cx="561662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Система обеспечения качества медицинских услуг  в рамках ОСМС будет направлена на: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безопасности пациентов;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клинической и экономической эффективности;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достижение целевых показателей и индикаторов поставщиками медицинских услуг.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Комитет контроля за медицинской и фармацевтической деятельностью (ККМФД) Министерства будет осуществлять государственный контроль, в том числе: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контроль за  соблюдением стандартов в области здравоохранения;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летальных случаев, в т.ч. по запросу ФСМС;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жалоб пациентов.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Фонд СМС будет осуществлять проверку на основании заключенного договора с медицинской организацией, включая: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объемов и качества пролеченных случаев;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обоснованности назначения ЛС и ИМН;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мониторинг индикаторов конечного результата деятельности поставщиков.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Объединенная комиссия по качеству медицинских услуг будет обеспечивать совершенствование клинических протоколов диагностики и лечения, стандартов организации медицинской помощи, медицинского и фармацевтического образования, лекарственного обеспечения, системы контроля качества и доступности услуг в области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28543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704791" y="140765"/>
            <a:ext cx="58103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13. </a:t>
            </a:r>
            <a:r>
              <a:rPr lang="ru-RU" sz="2000" b="1" dirty="0">
                <a:latin typeface="Century Gothic" pitchFamily="34" charset="0"/>
              </a:rPr>
              <a:t>Как будет осуществляться выбор поставщика медицинских услуг в условиях ОСМС? </a:t>
            </a:r>
            <a:r>
              <a:rPr lang="ru-RU" dirty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4791" y="1240894"/>
            <a:ext cx="5716810" cy="7363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Выбор поставщиков и закуп медицинских услуг будет осуществляться по двух-этапной модели согласно Единых правил контрактирования, утверждаемых Министерством здравоохранения и социального развития РК.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ФСМС выступает в роли </a:t>
            </a:r>
            <a:r>
              <a:rPr lang="ru-RU" altLang="zh-CN" sz="1400" b="1" dirty="0">
                <a:latin typeface="Century Gothic" pitchFamily="34" charset="0"/>
              </a:rPr>
              <a:t>Стратегического закупщика услуг </a:t>
            </a:r>
            <a:r>
              <a:rPr lang="ru-RU" altLang="zh-CN" sz="1400" dirty="0">
                <a:latin typeface="Century Gothic" pitchFamily="34" charset="0"/>
              </a:rPr>
              <a:t>как в рамках ОСМС, так и по ГОБМП.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На первом этапе все медицинские организации будут занесены в Единый регистр поставщиков медицинских услуг. При соответствии к установленным минимальным требованиям поставщики переходят на второй этап.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Второй этап состоит из переговорного процесса между поставщиком и ФСМС (территориальным филиалом), где определяются согласованные объемы </a:t>
            </a:r>
            <a:r>
              <a:rPr lang="ru-RU" altLang="zh-CN" sz="1400" dirty="0" smtClean="0">
                <a:latin typeface="Century Gothic" pitchFamily="34" charset="0"/>
              </a:rPr>
              <a:t>услуг, </a:t>
            </a:r>
            <a:r>
              <a:rPr lang="ru-RU" altLang="zh-CN" sz="1400" dirty="0">
                <a:latin typeface="Century Gothic" pitchFamily="34" charset="0"/>
              </a:rPr>
              <a:t>размер </a:t>
            </a:r>
            <a:r>
              <a:rPr lang="ru-RU" altLang="zh-CN" sz="1400" dirty="0" smtClean="0">
                <a:latin typeface="Century Gothic" pitchFamily="34" charset="0"/>
              </a:rPr>
              <a:t>оплаты и индикаторы результата.</a:t>
            </a:r>
            <a:endParaRPr lang="ru-RU" altLang="zh-CN" sz="1400" dirty="0">
              <a:latin typeface="Century Gothic" pitchFamily="34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Итогом процедуры является подписание договора на оказание медицинских услуг.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Медорганизации, не имеющие своих информационных систем и возможности их создания, получат ключи доступа в систему электронного здравоохранения для работы в ней через личный кабинет, тем самым, весь процесс, за исключением переговорной части, будет автоматизирован.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Сведения в едином регистре поставщиков также будут автоматически актуализироваться, в том числе при обновлении базы данных по положительным и отрицательным рейтингам поставщиков – такие рейтинги будут формироваться ФСМС по результатам оценки качества оказанных услуг.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Поставщики уникальных медицинских услуг  (высокоспециализированные, высокотехнологичные) могут привлекаться вне схемы </a:t>
            </a:r>
            <a:r>
              <a:rPr lang="ru-RU" altLang="zh-CN" sz="1400" dirty="0" smtClean="0">
                <a:latin typeface="Century Gothic" pitchFamily="34" charset="0"/>
              </a:rPr>
              <a:t>- способом </a:t>
            </a:r>
            <a:r>
              <a:rPr lang="ru-RU" altLang="zh-CN" sz="1400" dirty="0">
                <a:latin typeface="Century Gothic" pitchFamily="34" charset="0"/>
              </a:rPr>
              <a:t>из одного источника.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44218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8" name="Прямоугольник 17"/>
          <p:cNvSpPr/>
          <p:nvPr/>
        </p:nvSpPr>
        <p:spPr>
          <a:xfrm>
            <a:off x="588471" y="2873883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15. </a:t>
            </a:r>
            <a:r>
              <a:rPr lang="ru-RU" sz="2000" b="1" dirty="0" smtClean="0">
                <a:latin typeface="Century Gothic" pitchFamily="34" charset="0"/>
              </a:rPr>
              <a:t>Что получит медицинский работник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8471" y="3679331"/>
            <a:ext cx="592084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Возможность непрерывного повышения квалификации (возможность вхождения в Реестр лучших медработников, лучшие клиники будут иметь лучшее медоборудование и постоянное его обновление)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Станет конкурентоспособным на рынке (возможность выбора врача пациентом)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Поэтапное снижение нагрузки медперсонала</a:t>
            </a:r>
          </a:p>
          <a:p>
            <a:pPr marL="342900" indent="-342900" algn="just">
              <a:buFont typeface="Century Gothic" panose="020B0502020202020204" pitchFamily="34" charset="0"/>
              <a:buChar char="−"/>
            </a:pPr>
            <a:endParaRPr lang="ru-RU" sz="1400" dirty="0">
              <a:latin typeface="Century Gothic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4624" y="5941489"/>
            <a:ext cx="6217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16. </a:t>
            </a:r>
            <a:r>
              <a:rPr lang="ru-RU" sz="2000" b="1" dirty="0" smtClean="0">
                <a:latin typeface="Century Gothic" pitchFamily="34" charset="0"/>
              </a:rPr>
              <a:t>Что получит население от внедрения ОСМС?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7307" y="6870048"/>
            <a:ext cx="59266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Повышение доступа населения к </a:t>
            </a:r>
            <a:r>
              <a:rPr lang="ru-RU" sz="1400" dirty="0" smtClean="0">
                <a:latin typeface="Century Gothic" pitchFamily="34" charset="0"/>
              </a:rPr>
              <a:t>услугам, путем расширения </a:t>
            </a:r>
            <a:r>
              <a:rPr lang="ru-RU" sz="1400" dirty="0">
                <a:latin typeface="Century Gothic" pitchFamily="34" charset="0"/>
              </a:rPr>
              <a:t>сети амбулаторно-лекарственного обеспечения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Увеличение уровня доступности качественной медицинской помощи </a:t>
            </a:r>
            <a:endParaRPr lang="ru-RU" sz="1400" dirty="0" smtClean="0">
              <a:latin typeface="Century Gothic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Улучшение </a:t>
            </a:r>
            <a:r>
              <a:rPr lang="ru-RU" sz="1400" dirty="0">
                <a:latin typeface="Century Gothic" pitchFamily="34" charset="0"/>
              </a:rPr>
              <a:t>здоровья граждан и увеличение продолжительности </a:t>
            </a:r>
            <a:r>
              <a:rPr lang="ru-RU" sz="1400" dirty="0" smtClean="0">
                <a:latin typeface="Century Gothic" pitchFamily="34" charset="0"/>
              </a:rPr>
              <a:t>жизни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471" y="337654"/>
            <a:ext cx="5976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14. </a:t>
            </a:r>
            <a:r>
              <a:rPr lang="ru-RU" sz="2000" b="1" dirty="0" smtClean="0">
                <a:latin typeface="Century Gothic" pitchFamily="34" charset="0"/>
              </a:rPr>
              <a:t>Что </a:t>
            </a:r>
            <a:r>
              <a:rPr lang="ru-RU" sz="2000" b="1" dirty="0">
                <a:latin typeface="Century Gothic" pitchFamily="34" charset="0"/>
              </a:rPr>
              <a:t>получит медицинская </a:t>
            </a:r>
            <a:r>
              <a:rPr lang="ru-RU" sz="2000" b="1" dirty="0" smtClean="0">
                <a:latin typeface="Century Gothic" pitchFamily="34" charset="0"/>
              </a:rPr>
              <a:t>организация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8471" y="1120808"/>
            <a:ext cx="5920840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Включение в ТОП (реестр) лучших клиник для оказания медицинской помощи населению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Стабильное финансирование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 медицинских работников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Внедрение новых медицинских технологий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Улучшение качества медицинских услуг</a:t>
            </a:r>
          </a:p>
          <a:p>
            <a:pPr marL="342900" indent="-342900" algn="just">
              <a:buAutoNum type="arabicParenR"/>
            </a:pP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70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1479</Words>
  <Application>Microsoft Office PowerPoint</Application>
  <PresentationFormat>Экран (4:3)</PresentationFormat>
  <Paragraphs>160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Обязательное социальное медицинское страхование в Республике Казахстан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Молдиярова Айнур Калышпаевна</dc:creator>
  <cp:lastModifiedBy>User</cp:lastModifiedBy>
  <cp:revision>104</cp:revision>
  <cp:lastPrinted>2016-06-07T06:49:30Z</cp:lastPrinted>
  <dcterms:created xsi:type="dcterms:W3CDTF">2016-05-20T05:53:34Z</dcterms:created>
  <dcterms:modified xsi:type="dcterms:W3CDTF">2017-01-24T04:21:09Z</dcterms:modified>
</cp:coreProperties>
</file>